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6D01-8C77-4AAE-AABF-CEEF734EC190}" type="datetimeFigureOut">
              <a:rPr lang="en-US" smtClean="0"/>
              <a:pPr/>
              <a:t>6/1/18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F4C9-C4A7-4D33-AC38-61604AC76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6D01-8C77-4AAE-AABF-CEEF734EC190}" type="datetimeFigureOut">
              <a:rPr lang="en-US" smtClean="0"/>
              <a:pPr/>
              <a:t>6/1/18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F4C9-C4A7-4D33-AC38-61604AC76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6D01-8C77-4AAE-AABF-CEEF734EC190}" type="datetimeFigureOut">
              <a:rPr lang="en-US" smtClean="0"/>
              <a:pPr/>
              <a:t>6/1/18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F4C9-C4A7-4D33-AC38-61604AC76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6D01-8C77-4AAE-AABF-CEEF734EC190}" type="datetimeFigureOut">
              <a:rPr lang="en-US" smtClean="0"/>
              <a:pPr/>
              <a:t>6/1/18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F4C9-C4A7-4D33-AC38-61604AC76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6D01-8C77-4AAE-AABF-CEEF734EC190}" type="datetimeFigureOut">
              <a:rPr lang="en-US" smtClean="0"/>
              <a:pPr/>
              <a:t>6/1/18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F4C9-C4A7-4D33-AC38-61604AC76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6D01-8C77-4AAE-AABF-CEEF734EC190}" type="datetimeFigureOut">
              <a:rPr lang="en-US" smtClean="0"/>
              <a:pPr/>
              <a:t>6/1/18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F4C9-C4A7-4D33-AC38-61604AC76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6D01-8C77-4AAE-AABF-CEEF734EC190}" type="datetimeFigureOut">
              <a:rPr lang="en-US" smtClean="0"/>
              <a:pPr/>
              <a:t>6/1/18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F4C9-C4A7-4D33-AC38-61604AC76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6D01-8C77-4AAE-AABF-CEEF734EC190}" type="datetimeFigureOut">
              <a:rPr lang="en-US" smtClean="0"/>
              <a:pPr/>
              <a:t>6/1/18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F4C9-C4A7-4D33-AC38-61604AC76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6D01-8C77-4AAE-AABF-CEEF734EC190}" type="datetimeFigureOut">
              <a:rPr lang="en-US" smtClean="0"/>
              <a:pPr/>
              <a:t>6/1/18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F4C9-C4A7-4D33-AC38-61604AC76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6D01-8C77-4AAE-AABF-CEEF734EC190}" type="datetimeFigureOut">
              <a:rPr lang="en-US" smtClean="0"/>
              <a:pPr/>
              <a:t>6/1/18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F4C9-C4A7-4D33-AC38-61604AC76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6D01-8C77-4AAE-AABF-CEEF734EC190}" type="datetimeFigureOut">
              <a:rPr lang="en-US" smtClean="0"/>
              <a:pPr/>
              <a:t>6/1/18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F4C9-C4A7-4D33-AC38-61604AC76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36D01-8C77-4AAE-AABF-CEEF734EC190}" type="datetimeFigureOut">
              <a:rPr lang="en-US" smtClean="0"/>
              <a:pPr/>
              <a:t>6/1/18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1F4C9-C4A7-4D33-AC38-61604AC76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9050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679918"/>
            <a:ext cx="784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3275" algn="ctr" rtl="1">
              <a:lnSpc>
                <a:spcPct val="200000"/>
              </a:lnSpc>
            </a:pPr>
            <a:r>
              <a:rPr lang="ur-P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کارواں کے دل سے احساس زیاں جاتا رہا</a:t>
            </a:r>
          </a:p>
          <a:p>
            <a:pPr indent="803275" algn="r" rtl="1">
              <a:lnSpc>
                <a:spcPct val="200000"/>
              </a:lnSpc>
            </a:pPr>
            <a:r>
              <a:rPr lang="ur-P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مباحثہ : مخالف / موافقت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 HOSUE DEBATES</a:t>
            </a:r>
            <a:r>
              <a:rPr lang="ur-P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Seniors</a:t>
            </a:r>
          </a:p>
          <a:p>
            <a:pPr algn="ctr"/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Date: 3 July 2018 – Tuesday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524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r-P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دلائل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676400"/>
            <a:ext cx="7848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3275" algn="r" rtl="1">
              <a:lnSpc>
                <a:spcPct val="200000"/>
              </a:lnSpc>
            </a:pPr>
            <a:endParaRPr lang="ur-PK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buFont typeface="Wingdings" pitchFamily="2" charset="2"/>
              <a:buChar char="§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143000"/>
          <a:ext cx="8686800" cy="4153363"/>
        </p:xfrm>
        <a:graphic>
          <a:graphicData uri="http://schemas.openxmlformats.org/drawingml/2006/table">
            <a:tbl>
              <a:tblPr/>
              <a:tblGrid>
                <a:gridCol w="265923"/>
                <a:gridCol w="3998163"/>
                <a:gridCol w="4422714"/>
              </a:tblGrid>
              <a:tr h="19278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Jameel Noori Nastaleeq"/>
                        <a:ea typeface="Times New Roman"/>
                        <a:cs typeface="Arial"/>
                      </a:endParaRPr>
                    </a:p>
                  </a:txBody>
                  <a:tcPr marL="23081" marR="2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3081" marR="2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900" b="1" dirty="0" smtClean="0">
                          <a:latin typeface="+mn-lt"/>
                          <a:ea typeface="Times New Roman"/>
                          <a:cs typeface="Jameel Noori Nastaleeq"/>
                        </a:rPr>
                        <a:t>موافقت </a:t>
                      </a:r>
                      <a:endParaRPr lang="ur-PK" sz="600" dirty="0">
                        <a:latin typeface="Calibri"/>
                        <a:ea typeface="Times New Roman"/>
                        <a:cs typeface="Jameel Noori Nastaleeq"/>
                      </a:endParaRPr>
                    </a:p>
                  </a:txBody>
                  <a:tcPr marL="23081" marR="2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82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latin typeface="Jameel Noori Nastaleeq"/>
                        <a:ea typeface="Times New Roman"/>
                        <a:cs typeface="Arial"/>
                      </a:endParaRPr>
                    </a:p>
                  </a:txBody>
                  <a:tcPr marL="23081" marR="2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400" b="1" dirty="0">
                          <a:latin typeface="Calibri"/>
                          <a:ea typeface="Times New Roman"/>
                          <a:cs typeface="Jameel Noori Nastaleeq"/>
                        </a:rPr>
                        <a:t>مملکت کا تحفہ قدرت خداوندی کا کرشمہ تھا لیکن اس کے بعد</a:t>
                      </a:r>
                      <a:br>
                        <a:rPr lang="ur-PK" sz="1400" b="1" dirty="0">
                          <a:latin typeface="Calibri"/>
                          <a:ea typeface="Times New Roman"/>
                          <a:cs typeface="Jameel Noori Nastaleeq"/>
                        </a:rPr>
                      </a:br>
                      <a:r>
                        <a:rPr lang="ur-PK" sz="1400" b="1" dirty="0">
                          <a:latin typeface="Calibri"/>
                          <a:ea typeface="Times New Roman"/>
                          <a:cs typeface="Jameel Noori Nastaleeq"/>
                        </a:rPr>
                        <a:t>آزادی کی قدر ہم نہ کر سکے۔  </a:t>
                      </a:r>
                      <a:endParaRPr lang="en-US" sz="1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3081" marR="230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400" b="1" dirty="0">
                          <a:latin typeface="Calibri"/>
                          <a:ea typeface="Times New Roman"/>
                          <a:cs typeface="Jameel Noori Nastaleeq"/>
                        </a:rPr>
                        <a:t>غربت و مفلسی جرم نہیں</a:t>
                      </a:r>
                      <a:endParaRPr lang="en-US" sz="1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3081" marR="230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76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latin typeface="Jameel Noori Nastaleeq"/>
                        <a:ea typeface="Times New Roman"/>
                        <a:cs typeface="Arial"/>
                      </a:endParaRPr>
                    </a:p>
                  </a:txBody>
                  <a:tcPr marL="23081" marR="2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400" b="1" dirty="0">
                          <a:latin typeface="Calibri"/>
                          <a:ea typeface="Times New Roman"/>
                          <a:cs typeface="Jameel Noori Nastaleeq"/>
                        </a:rPr>
                        <a:t>روایات سے عاری تہذیبی بے راہ روی کا شکار</a:t>
                      </a:r>
                      <a:endParaRPr lang="en-US" sz="1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3081" marR="230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400" b="1" dirty="0">
                          <a:latin typeface="Calibri"/>
                          <a:ea typeface="Times New Roman"/>
                          <a:cs typeface="Jameel Noori Nastaleeq"/>
                        </a:rPr>
                        <a:t>کم ترقی یافتہ ہونا جرم نہیں </a:t>
                      </a:r>
                      <a:endParaRPr lang="en-US" sz="1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3081" marR="230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76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latin typeface="Jameel Noori Nastaleeq"/>
                        <a:ea typeface="Times New Roman"/>
                        <a:cs typeface="Arial"/>
                      </a:endParaRPr>
                    </a:p>
                  </a:txBody>
                  <a:tcPr marL="23081" marR="2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400" b="1" dirty="0">
                          <a:latin typeface="Calibri"/>
                          <a:ea typeface="Times New Roman"/>
                          <a:cs typeface="Jameel Noori Nastaleeq"/>
                        </a:rPr>
                        <a:t>انفرادی زندگی سے  لے کر معاشرتی اقدار تک اور قومی نظریہ</a:t>
                      </a:r>
                      <a:br>
                        <a:rPr lang="ur-PK" sz="1400" b="1" dirty="0">
                          <a:latin typeface="Calibri"/>
                          <a:ea typeface="Times New Roman"/>
                          <a:cs typeface="Jameel Noori Nastaleeq"/>
                        </a:rPr>
                      </a:br>
                      <a:r>
                        <a:rPr lang="ur-PK" sz="1400" b="1" dirty="0">
                          <a:latin typeface="Calibri"/>
                          <a:ea typeface="Times New Roman"/>
                          <a:cs typeface="Jameel Noori Nastaleeq"/>
                        </a:rPr>
                        <a:t>سے لے کر بین الاقوامی روابط تک ہم سب نے یہ جان لیا ہے</a:t>
                      </a:r>
                      <a:endParaRPr lang="en-US" sz="14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400" b="1" dirty="0">
                          <a:latin typeface="Calibri"/>
                          <a:ea typeface="Times New Roman"/>
                          <a:cs typeface="Jameel Noori Nastaleeq"/>
                        </a:rPr>
                        <a:t>کہ ہماری پہچان اور ہمارا نام ہمارے لیے ناکامی اور شکست کا </a:t>
                      </a:r>
                      <a:endParaRPr lang="en-US" sz="14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400" b="1" dirty="0">
                          <a:latin typeface="Calibri"/>
                          <a:ea typeface="Times New Roman"/>
                          <a:cs typeface="Jameel Noori Nastaleeq"/>
                        </a:rPr>
                        <a:t>باعث ہے۔ </a:t>
                      </a:r>
                      <a:endParaRPr lang="en-US" sz="1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3081" marR="230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400" b="1" dirty="0">
                          <a:latin typeface="Calibri"/>
                          <a:ea typeface="Times New Roman"/>
                          <a:cs typeface="Jameel Noori Nastaleeq"/>
                        </a:rPr>
                        <a:t>قومیں تغیر کا شکار رہتی ہیں۔ صدیوں کے بعد ترقی پذیر </a:t>
                      </a:r>
                      <a:endParaRPr lang="en-US" sz="1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3081" marR="230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971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latin typeface="Jameel Noori Nastaleeq"/>
                        <a:ea typeface="Times New Roman"/>
                        <a:cs typeface="Arial"/>
                      </a:endParaRPr>
                    </a:p>
                  </a:txBody>
                  <a:tcPr marL="23081" marR="2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400" b="1" dirty="0">
                          <a:latin typeface="Calibri"/>
                          <a:ea typeface="Times New Roman"/>
                          <a:cs typeface="Jameel Noori Nastaleeq"/>
                        </a:rPr>
                        <a:t>تعلیم، ایجادات اور ترقی کے لیے دوسروں کے مرہون منت ہیں ،</a:t>
                      </a:r>
                      <a:endParaRPr lang="en-US" sz="14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400" b="1" dirty="0">
                          <a:latin typeface="Calibri"/>
                          <a:ea typeface="Times New Roman"/>
                          <a:cs typeface="Jameel Noori Nastaleeq"/>
                        </a:rPr>
                        <a:t>ہم اپنا مقام پہچانتے ہی نہیں۔ </a:t>
                      </a:r>
                      <a:br>
                        <a:rPr lang="ur-PK" sz="1400" b="1" dirty="0">
                          <a:latin typeface="Calibri"/>
                          <a:ea typeface="Times New Roman"/>
                          <a:cs typeface="Jameel Noori Nastaleeq"/>
                        </a:rPr>
                      </a:br>
                      <a:endParaRPr lang="en-US" sz="1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3081" marR="230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400" b="1" dirty="0">
                          <a:latin typeface="Calibri"/>
                          <a:ea typeface="Times New Roman"/>
                          <a:cs typeface="Jameel Noori Nastaleeq"/>
                        </a:rPr>
                        <a:t>اصل جرم یہ ہے کہ اس کا احساس جاتا رہے </a:t>
                      </a:r>
                      <a:endParaRPr lang="en-US" sz="1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3081" marR="230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36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latin typeface="Jameel Noori Nastaleeq"/>
                        <a:ea typeface="Times New Roman"/>
                        <a:cs typeface="Arial"/>
                      </a:endParaRPr>
                    </a:p>
                  </a:txBody>
                  <a:tcPr marL="23081" marR="2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600" dirty="0">
                          <a:latin typeface="Calibri"/>
                          <a:ea typeface="Times New Roman"/>
                          <a:cs typeface="Jameel Noori Nastaleeq"/>
                        </a:rPr>
                        <a:t>۔</a:t>
                      </a:r>
                      <a:endParaRPr lang="en-US" sz="5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3081" marR="230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400" b="1" dirty="0">
                          <a:latin typeface="Calibri"/>
                          <a:ea typeface="Times New Roman"/>
                          <a:cs typeface="Jameel Noori Nastaleeq"/>
                        </a:rPr>
                        <a:t>ناکامی ، مشقت جہد زندگی اور تگ و دو کی نشاندہی کرتی ہے۔</a:t>
                      </a:r>
                      <a:endParaRPr lang="en-US" sz="14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400" b="1" dirty="0">
                          <a:latin typeface="Calibri"/>
                          <a:ea typeface="Times New Roman"/>
                          <a:cs typeface="Jameel Noori Nastaleeq"/>
                        </a:rPr>
                        <a:t> لیکن کم تر ہو نے کو اگر قدرت کا کام گردانا جائے تو جرم</a:t>
                      </a:r>
                      <a:endParaRPr lang="en-US" sz="14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400" b="1" dirty="0">
                          <a:latin typeface="Calibri"/>
                          <a:ea typeface="Times New Roman"/>
                          <a:cs typeface="Jameel Noori Nastaleeq"/>
                        </a:rPr>
                        <a:t> بن جاتا ہے۔  </a:t>
                      </a:r>
                      <a:endParaRPr lang="en-US" sz="1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3081" marR="230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971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Jameel Noori Nastaleeq"/>
                        <a:ea typeface="Times New Roman"/>
                        <a:cs typeface="Arial"/>
                      </a:endParaRPr>
                    </a:p>
                  </a:txBody>
                  <a:tcPr marL="23081" marR="2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2000" dirty="0"/>
                    </a:p>
                  </a:txBody>
                  <a:tcPr marL="23081" marR="230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400" b="1" dirty="0">
                          <a:latin typeface="Calibri"/>
                          <a:ea typeface="Times New Roman"/>
                          <a:cs typeface="Jameel Noori Nastaleeq"/>
                        </a:rPr>
                        <a:t>اقدار و روایات سے عاری یہ قوم دوسروں کے رحم کرم پر ہے۔ </a:t>
                      </a:r>
                      <a:endParaRPr lang="en-US" sz="14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3081" marR="230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85800" y="685800"/>
            <a:ext cx="7467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r-PK" sz="2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meel Noori Nastaleeq"/>
                <a:ea typeface="Times New Roman" pitchFamily="18" charset="0"/>
                <a:cs typeface="Arial" pitchFamily="34" charset="0"/>
              </a:rPr>
              <a:t>کارواں کے دل سے احساس زیاں جاتا رہا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524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r-P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دلائل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676400"/>
            <a:ext cx="7848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3275" algn="r" rtl="1">
              <a:lnSpc>
                <a:spcPct val="200000"/>
              </a:lnSpc>
            </a:pPr>
            <a:endParaRPr lang="ur-PK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buFont typeface="Wingdings" pitchFamily="2" charset="2"/>
              <a:buChar char="§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599" y="1143000"/>
          <a:ext cx="8458201" cy="3853436"/>
        </p:xfrm>
        <a:graphic>
          <a:graphicData uri="http://schemas.openxmlformats.org/drawingml/2006/table">
            <a:tbl>
              <a:tblPr/>
              <a:tblGrid>
                <a:gridCol w="4038601"/>
                <a:gridCol w="381000"/>
                <a:gridCol w="228600"/>
                <a:gridCol w="3810000"/>
              </a:tblGrid>
              <a:tr h="19278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3081" marR="2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ur-PK" sz="1600" b="1">
                        <a:latin typeface="Calibri"/>
                        <a:ea typeface="Times New Roman"/>
                        <a:cs typeface="Jameel Noori Nastaleeq"/>
                      </a:endParaRPr>
                    </a:p>
                  </a:txBody>
                  <a:tcPr marL="23081" marR="2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Jameel Noori Nastaleeq"/>
                        <a:ea typeface="Times New Roman"/>
                        <a:cs typeface="Arial"/>
                      </a:endParaRPr>
                    </a:p>
                  </a:txBody>
                  <a:tcPr marL="23081" marR="2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600" b="1" dirty="0" smtClean="0">
                          <a:latin typeface="+mn-lt"/>
                          <a:ea typeface="Times New Roman"/>
                          <a:cs typeface="Jameel Noori Nastaleeq"/>
                        </a:rPr>
                        <a:t>مخالفت</a:t>
                      </a:r>
                      <a:endParaRPr lang="ur-PK" sz="1600" dirty="0">
                        <a:latin typeface="Calibri"/>
                        <a:ea typeface="Times New Roman"/>
                        <a:cs typeface="Jameel Noori Nastaleeq"/>
                      </a:endParaRPr>
                    </a:p>
                  </a:txBody>
                  <a:tcPr marL="23081" marR="2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82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600" b="1" dirty="0">
                          <a:latin typeface="Calibri"/>
                          <a:ea typeface="Times New Roman"/>
                          <a:cs typeface="Jameel Noori Nastaleeq"/>
                        </a:rPr>
                        <a:t>فکرِ سود و زیاں ضرور ہے لیکن حقیقت پسندی کا تقاضہ یہ</a:t>
                      </a:r>
                      <a:br>
                        <a:rPr lang="ur-PK" sz="1600" b="1" dirty="0">
                          <a:latin typeface="Calibri"/>
                          <a:ea typeface="Times New Roman"/>
                          <a:cs typeface="Jameel Noori Nastaleeq"/>
                        </a:rPr>
                      </a:br>
                      <a:r>
                        <a:rPr lang="ur-PK" sz="1600" b="1" dirty="0">
                          <a:latin typeface="Calibri"/>
                          <a:ea typeface="Times New Roman"/>
                          <a:cs typeface="Jameel Noori Nastaleeq"/>
                        </a:rPr>
                        <a:t>ہے کہ ترقی کی دوڑ میں ترجیحات کا تعین کیا جائے  اور </a:t>
                      </a:r>
                      <a:endParaRPr lang="en-US" sz="16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600" b="1" dirty="0">
                          <a:latin typeface="Calibri"/>
                          <a:ea typeface="Times New Roman"/>
                          <a:cs typeface="Jameel Noori Nastaleeq"/>
                        </a:rPr>
                        <a:t>پھر مناسب وقت پر مناسب اقدام اٹھائے جائیں</a:t>
                      </a:r>
                      <a:endParaRPr lang="en-US" sz="16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3081" marR="2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600" b="1">
                          <a:latin typeface="Calibri"/>
                          <a:ea typeface="Times New Roman"/>
                          <a:cs typeface="Jameel Noori Nastaleeq"/>
                        </a:rPr>
                        <a:t>۔</a:t>
                      </a:r>
                      <a:endParaRPr lang="en-US" sz="16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3081" marR="2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Jameel Noori Nastaleeq"/>
                        <a:ea typeface="Times New Roman"/>
                        <a:cs typeface="Arial"/>
                      </a:endParaRPr>
                    </a:p>
                  </a:txBody>
                  <a:tcPr marL="23081" marR="2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600" b="1" dirty="0">
                          <a:latin typeface="Calibri"/>
                          <a:ea typeface="Times New Roman"/>
                          <a:cs typeface="Jameel Noori Nastaleeq"/>
                        </a:rPr>
                        <a:t>انسان ترقی ذہنی تقویت سے کرتا ہے اگرچہ  وسائل </a:t>
                      </a:r>
                      <a:endParaRPr lang="en-US" sz="16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600" b="1" dirty="0">
                          <a:latin typeface="Calibri"/>
                          <a:ea typeface="Times New Roman"/>
                          <a:cs typeface="Jameel Noori Nastaleeq"/>
                        </a:rPr>
                        <a:t>محدود ہوں</a:t>
                      </a:r>
                      <a:endParaRPr lang="en-US" sz="16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3081" marR="2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76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600" b="1" dirty="0">
                          <a:latin typeface="Calibri"/>
                          <a:ea typeface="Times New Roman"/>
                          <a:cs typeface="Jameel Noori Nastaleeq"/>
                        </a:rPr>
                        <a:t>آج کی ترقی یافتہ قومیں بھی معاشرتی اقدار سے عاری ہیں</a:t>
                      </a:r>
                      <a:endParaRPr lang="en-US" sz="16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600" b="1" dirty="0">
                          <a:latin typeface="Calibri"/>
                          <a:ea typeface="Times New Roman"/>
                          <a:cs typeface="Jameel Noori Nastaleeq"/>
                        </a:rPr>
                        <a:t>ہمیں اپنی روایات اور اقدار کے بھروسے پر ہی ترقی</a:t>
                      </a:r>
                      <a:endParaRPr lang="en-US" sz="16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600" b="1" dirty="0">
                          <a:latin typeface="Calibri"/>
                          <a:ea typeface="Times New Roman"/>
                          <a:cs typeface="Jameel Noori Nastaleeq"/>
                        </a:rPr>
                        <a:t>کرنا ہو گی۔ </a:t>
                      </a:r>
                      <a:endParaRPr lang="en-US" sz="16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3081" marR="2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600" b="1">
                          <a:latin typeface="Calibri"/>
                          <a:ea typeface="Times New Roman"/>
                          <a:cs typeface="Jameel Noori Nastaleeq"/>
                        </a:rPr>
                        <a:t>۔</a:t>
                      </a:r>
                      <a:endParaRPr lang="en-US" sz="16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3081" marR="2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Jameel Noori Nastaleeq"/>
                        <a:ea typeface="Times New Roman"/>
                        <a:cs typeface="Arial"/>
                      </a:endParaRPr>
                    </a:p>
                  </a:txBody>
                  <a:tcPr marL="23081" marR="2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600" b="1" dirty="0">
                          <a:latin typeface="Calibri"/>
                          <a:ea typeface="Times New Roman"/>
                          <a:cs typeface="Jameel Noori Nastaleeq"/>
                        </a:rPr>
                        <a:t>زندگی کی دوڑ میں وہی کامیات  ہوتا ہے جس کو احساس ہو</a:t>
                      </a:r>
                      <a:endParaRPr lang="en-US" sz="16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600" b="1" dirty="0">
                          <a:latin typeface="Calibri"/>
                          <a:ea typeface="Times New Roman"/>
                          <a:cs typeface="Jameel Noori Nastaleeq"/>
                        </a:rPr>
                        <a:t>اور اس نے کچھ کرنے کی ٹھان رکھی ہو۔ </a:t>
                      </a:r>
                      <a:endParaRPr lang="en-US" sz="16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3081" marR="2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76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600" b="1" dirty="0">
                          <a:latin typeface="Calibri"/>
                          <a:ea typeface="Times New Roman"/>
                          <a:cs typeface="Jameel Noori Nastaleeq"/>
                        </a:rPr>
                        <a:t>وقت ہے کہ اپنے اندر کا فخر اجاگر کریں اپنی توانائیوں </a:t>
                      </a:r>
                      <a:endParaRPr lang="en-US" sz="16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600" b="1" dirty="0">
                          <a:latin typeface="Calibri"/>
                          <a:ea typeface="Times New Roman"/>
                          <a:cs typeface="Jameel Noori Nastaleeq"/>
                        </a:rPr>
                        <a:t>اور قوت کو بروے کار لائیں اور کمزوریوں کا تدارک  </a:t>
                      </a:r>
                      <a:endParaRPr lang="en-US" sz="16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600" b="1" dirty="0">
                          <a:latin typeface="Calibri"/>
                          <a:ea typeface="Times New Roman"/>
                          <a:cs typeface="Jameel Noori Nastaleeq"/>
                        </a:rPr>
                        <a:t>کیا جائے۔ </a:t>
                      </a:r>
                      <a:endParaRPr lang="en-US" sz="16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3081" marR="2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600" b="1">
                          <a:latin typeface="Calibri"/>
                          <a:ea typeface="Times New Roman"/>
                          <a:cs typeface="Jameel Noori Nastaleeq"/>
                        </a:rPr>
                        <a:t>۔</a:t>
                      </a:r>
                      <a:endParaRPr lang="en-US" sz="16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3081" marR="2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Jameel Noori Nastaleeq"/>
                        <a:ea typeface="Times New Roman"/>
                        <a:cs typeface="Arial"/>
                      </a:endParaRPr>
                    </a:p>
                  </a:txBody>
                  <a:tcPr marL="23081" marR="2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600" b="1" dirty="0">
                          <a:latin typeface="Calibri"/>
                          <a:ea typeface="Times New Roman"/>
                          <a:cs typeface="Jameel Noori Nastaleeq"/>
                        </a:rPr>
                        <a:t>میرے مخالف پہلے ہی شکست خوردہ نظر آتے ہیں</a:t>
                      </a:r>
                      <a:endParaRPr lang="en-US" sz="16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600" b="1" dirty="0">
                          <a:latin typeface="Calibri"/>
                          <a:ea typeface="Times New Roman"/>
                          <a:cs typeface="Jameel Noori Nastaleeq"/>
                        </a:rPr>
                        <a:t> انہوں نے زندگی کا  تجربات سے کیا سیکھا ہے </a:t>
                      </a:r>
                      <a:endParaRPr lang="en-US" sz="16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3081" marR="2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971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23081" marR="2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600" b="1">
                          <a:latin typeface="Calibri"/>
                          <a:ea typeface="Times New Roman"/>
                          <a:cs typeface="Jameel Noori Nastaleeq"/>
                        </a:rPr>
                        <a:t>۔</a:t>
                      </a:r>
                      <a:endParaRPr lang="en-US" sz="16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3081" marR="2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Jameel Noori Nastaleeq"/>
                        <a:ea typeface="Times New Roman"/>
                        <a:cs typeface="Arial"/>
                      </a:endParaRPr>
                    </a:p>
                  </a:txBody>
                  <a:tcPr marL="23081" marR="2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600" b="1" dirty="0">
                          <a:latin typeface="Calibri"/>
                          <a:ea typeface="Times New Roman"/>
                          <a:cs typeface="Jameel Noori Nastaleeq"/>
                        </a:rPr>
                        <a:t>بات یہ نہیں کہ ہمیں احساسِ زیاں نہیں ۔ حقیقت یہ</a:t>
                      </a:r>
                      <a:endParaRPr lang="en-US" sz="16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r-PK" sz="1600" b="1" dirty="0">
                          <a:latin typeface="Calibri"/>
                          <a:ea typeface="Times New Roman"/>
                          <a:cs typeface="Jameel Noori Nastaleeq"/>
                        </a:rPr>
                        <a:t>ہے کہ درپیش مسائل اس قدر گھمبیر ہیں کہ ان سے</a:t>
                      </a:r>
                      <a:br>
                        <a:rPr lang="ur-PK" sz="1600" b="1" dirty="0">
                          <a:latin typeface="Calibri"/>
                          <a:ea typeface="Times New Roman"/>
                          <a:cs typeface="Jameel Noori Nastaleeq"/>
                        </a:rPr>
                      </a:br>
                      <a:r>
                        <a:rPr lang="ur-PK" sz="1600" b="1" dirty="0">
                          <a:latin typeface="Calibri"/>
                          <a:ea typeface="Times New Roman"/>
                          <a:cs typeface="Jameel Noori Nastaleeq"/>
                        </a:rPr>
                        <a:t>نمٹیں تو ترقی کر سکیں</a:t>
                      </a:r>
                      <a:endParaRPr lang="en-US" sz="16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23081" marR="2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85800" y="685800"/>
            <a:ext cx="7467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r-PK" sz="2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Jameel Noori Nastaleeq"/>
                <a:ea typeface="Times New Roman" pitchFamily="18" charset="0"/>
                <a:cs typeface="Arial" pitchFamily="34" charset="0"/>
              </a:rPr>
              <a:t>کارواں کے دل سے احساس زیاں جاتا رہا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18288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590800"/>
            <a:ext cx="784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3275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ur-P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عمل سے زندگی بنتی ہے جنت بھی جہنم بھی </a:t>
            </a:r>
          </a:p>
          <a:p>
            <a:pPr indent="803275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ur-P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مہذب معاشرے کی اقدار</a:t>
            </a:r>
          </a:p>
          <a:p>
            <a:pPr indent="803275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ur-P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جدید دور کے تقاضے اور ہم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Essay writing – Urdu (350 – 500) </a:t>
            </a:r>
          </a:p>
          <a:p>
            <a:pPr algn="ctr"/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Date: 12 July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096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of Marks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828800"/>
            <a:ext cx="784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3275" algn="l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 Matter		-	20</a:t>
            </a:r>
          </a:p>
          <a:p>
            <a:pPr indent="803275" algn="l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Creativity 			-	15	</a:t>
            </a:r>
          </a:p>
          <a:p>
            <a:pPr indent="803275" algn="l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Vocabulary			-	15</a:t>
            </a:r>
          </a:p>
          <a:p>
            <a:pPr indent="803275" algn="l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Grammar			-	10</a:t>
            </a:r>
          </a:p>
          <a:p>
            <a:pPr indent="803275" algn="l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Style				-	15</a:t>
            </a:r>
          </a:p>
          <a:p>
            <a:pPr indent="803275" algn="l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 of Ideas	-	15</a:t>
            </a:r>
          </a:p>
          <a:p>
            <a:pPr indent="803275" algn="l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 			-	10</a:t>
            </a:r>
          </a:p>
          <a:p>
            <a:pPr indent="803275" algn="l"/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803275" algn="l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				-	100	</a:t>
            </a:r>
            <a:endParaRPr lang="ur-PK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19050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590800"/>
            <a:ext cx="784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3275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ur-P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خدمت میں عظمت ہے</a:t>
            </a:r>
          </a:p>
          <a:p>
            <a:pPr indent="803275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ur-P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اپنی روایات سے پیار کرو</a:t>
            </a:r>
          </a:p>
          <a:p>
            <a:pPr indent="803275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ur-P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زمیں کی پکار (آلودگی کے حوالے سے)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0" y="228600"/>
            <a:ext cx="723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Story writing – Urdu (350 – 500) </a:t>
            </a: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Date:10 July 2018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of Marks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676400"/>
            <a:ext cx="784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3275" algn="l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Plot				-	20</a:t>
            </a:r>
          </a:p>
          <a:p>
            <a:pPr indent="803275" algn="l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Diction / Vocabulary	-	10</a:t>
            </a:r>
          </a:p>
          <a:p>
            <a:pPr indent="803275" algn="l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Grammar			-	10</a:t>
            </a:r>
          </a:p>
          <a:p>
            <a:pPr indent="803275" algn="l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Characterization		-	15</a:t>
            </a:r>
          </a:p>
          <a:p>
            <a:pPr indent="803275" algn="l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Style				-	15</a:t>
            </a:r>
          </a:p>
          <a:p>
            <a:pPr indent="803275" algn="l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 of Story 	-	15</a:t>
            </a:r>
          </a:p>
          <a:p>
            <a:pPr indent="803275" algn="l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 				-	15</a:t>
            </a:r>
          </a:p>
          <a:p>
            <a:pPr indent="803275" algn="l"/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803275" algn="l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				-	100	</a:t>
            </a:r>
            <a:endParaRPr lang="ur-PK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388</Words>
  <Application>Microsoft Office PowerPoint</Application>
  <PresentationFormat>On-screen Show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GLOBAL COMPUTER ATD</dc:creator>
  <cp:lastModifiedBy>naveed ahmad anjum</cp:lastModifiedBy>
  <cp:revision>10</cp:revision>
  <dcterms:created xsi:type="dcterms:W3CDTF">2018-06-01T15:52:06Z</dcterms:created>
  <dcterms:modified xsi:type="dcterms:W3CDTF">2018-06-01T05:40:54Z</dcterms:modified>
</cp:coreProperties>
</file>